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Aileron Heavy" charset="1" panose="00000A00000000000000"/>
      <p:regular r:id="rId27"/>
    </p:embeddedFont>
    <p:embeddedFont>
      <p:font typeface="Aileron" charset="1" panose="00000500000000000000"/>
      <p:regular r:id="rId28"/>
    </p:embeddedFont>
    <p:embeddedFont>
      <p:font typeface="Aileron Bold" charset="1" panose="00000800000000000000"/>
      <p:regular r:id="rId29"/>
    </p:embeddedFont>
    <p:embeddedFont>
      <p:font typeface="Aileron Bold Italics" charset="1" panose="00000800000000000000"/>
      <p:regular r:id="rId30"/>
    </p:embeddedFont>
    <p:embeddedFont>
      <p:font typeface="Aileron Ultra-Bold" charset="1" panose="00000A00000000000000"/>
      <p:regular r:id="rId31"/>
    </p:embeddedFont>
    <p:embeddedFont>
      <p:font typeface="Open Sans" charset="1" panose="020B0606030504020204"/>
      <p:regular r:id="rId32"/>
    </p:embeddedFont>
    <p:embeddedFont>
      <p:font typeface="Open Sans Bold" charset="1" panose="020B0806030504020204"/>
      <p:regular r:id="rId33"/>
    </p:embeddedFont>
    <p:embeddedFont>
      <p:font typeface="Open Sans Italics" charset="1" panose="020B0606030504020204"/>
      <p:regular r:id="rId34"/>
    </p:embeddedFont>
    <p:embeddedFont>
      <p:font typeface="Aileron Italics" charset="1" panose="00000500000000000000"/>
      <p:regular r:id="rId35"/>
    </p:embeddedFont>
    <p:embeddedFont>
      <p:font typeface="JetBrains Mono" charset="1" panose="020105090201020500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6.jpe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77041" y="547275"/>
            <a:ext cx="2379706" cy="1189853"/>
          </a:xfrm>
          <a:custGeom>
            <a:avLst/>
            <a:gdLst/>
            <a:ahLst/>
            <a:cxnLst/>
            <a:rect r="r" b="b" t="t" l="l"/>
            <a:pathLst>
              <a:path h="1189853" w="2379706">
                <a:moveTo>
                  <a:pt x="0" y="0"/>
                </a:moveTo>
                <a:lnTo>
                  <a:pt x="2379705" y="0"/>
                </a:lnTo>
                <a:lnTo>
                  <a:pt x="2379705" y="1189852"/>
                </a:lnTo>
                <a:lnTo>
                  <a:pt x="0" y="1189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2500969" y="1028700"/>
            <a:ext cx="8371329" cy="8371296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255" t="0" r="-11255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766820" y="6754020"/>
            <a:ext cx="3103540" cy="3103540"/>
          </a:xfrm>
          <a:custGeom>
            <a:avLst/>
            <a:gdLst/>
            <a:ahLst/>
            <a:cxnLst/>
            <a:rect r="r" b="b" t="t" l="l"/>
            <a:pathLst>
              <a:path h="3103540" w="3103540">
                <a:moveTo>
                  <a:pt x="0" y="0"/>
                </a:moveTo>
                <a:lnTo>
                  <a:pt x="3103540" y="0"/>
                </a:lnTo>
                <a:lnTo>
                  <a:pt x="3103540" y="3103540"/>
                </a:lnTo>
                <a:lnTo>
                  <a:pt x="0" y="3103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77238" y="-113744"/>
            <a:ext cx="2284887" cy="2284887"/>
          </a:xfrm>
          <a:custGeom>
            <a:avLst/>
            <a:gdLst/>
            <a:ahLst/>
            <a:cxnLst/>
            <a:rect r="r" b="b" t="t" l="l"/>
            <a:pathLst>
              <a:path h="2284887" w="2284887">
                <a:moveTo>
                  <a:pt x="0" y="0"/>
                </a:moveTo>
                <a:lnTo>
                  <a:pt x="2284887" y="0"/>
                </a:lnTo>
                <a:lnTo>
                  <a:pt x="2284887" y="2284888"/>
                </a:lnTo>
                <a:lnTo>
                  <a:pt x="0" y="2284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94590" y="4187446"/>
            <a:ext cx="8882648" cy="3107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39"/>
              </a:lnSpc>
            </a:pPr>
            <a:r>
              <a:rPr lang="en-US" sz="10648" spc="106" b="true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SAR Oil Spill Detection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94590" y="3127178"/>
            <a:ext cx="8882648" cy="997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0"/>
              </a:lnSpc>
            </a:pPr>
            <a:r>
              <a:rPr lang="en-US" sz="6816" spc="68" b="true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Neural Networks for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33409" y="7190542"/>
            <a:ext cx="6714443" cy="69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9"/>
              </a:lnSpc>
              <a:spcBef>
                <a:spcPct val="0"/>
              </a:spcBef>
            </a:pPr>
            <a:r>
              <a:rPr lang="en-US" sz="3833" spc="11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Applied Data Science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33409" y="8043636"/>
            <a:ext cx="4468713" cy="135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72" b="tru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Bianca Bartoli - s322799</a:t>
            </a:r>
          </a:p>
          <a:p>
            <a:pPr algn="l">
              <a:lnSpc>
                <a:spcPts val="3600"/>
              </a:lnSpc>
            </a:pPr>
            <a:r>
              <a:rPr lang="en-US" sz="2400" spc="72" b="tru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Carlo Marra - s334220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400" spc="7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Alessandro Valenti - s328131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29049" y="3179260"/>
            <a:ext cx="7530251" cy="3928480"/>
          </a:xfrm>
          <a:custGeom>
            <a:avLst/>
            <a:gdLst/>
            <a:ahLst/>
            <a:cxnLst/>
            <a:rect r="r" b="b" t="t" l="l"/>
            <a:pathLst>
              <a:path h="3928480" w="7530251">
                <a:moveTo>
                  <a:pt x="0" y="0"/>
                </a:moveTo>
                <a:lnTo>
                  <a:pt x="7530251" y="0"/>
                </a:lnTo>
                <a:lnTo>
                  <a:pt x="7530251" y="3928480"/>
                </a:lnTo>
                <a:lnTo>
                  <a:pt x="0" y="3928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58" t="-3296" r="-1917" b="-379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79730"/>
            <a:ext cx="7418599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PAPER AUGMENTATIONS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454390"/>
            <a:ext cx="11955936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Starting from the original image, the original paper performs: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13481"/>
            <a:ext cx="3342084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Normalization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375507"/>
            <a:ext cx="5977968" cy="10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Random resize</a:t>
            </a:r>
          </a:p>
          <a:p>
            <a:pPr algn="just">
              <a:lnSpc>
                <a:spcPts val="4499"/>
              </a:lnSpc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with a scale from </a:t>
            </a:r>
            <a:r>
              <a:rPr lang="en-US" sz="2999" i="true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0.5x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to </a:t>
            </a:r>
            <a:r>
              <a:rPr lang="en-US" sz="2999" i="true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1.5x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79730"/>
            <a:ext cx="7418599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PAPER AUGMENTATIONS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454390"/>
            <a:ext cx="11955936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Starting from the original image, the original paper performs: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13481"/>
            <a:ext cx="3342084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Normalization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75507"/>
            <a:ext cx="5977968" cy="10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Random resize</a:t>
            </a:r>
          </a:p>
          <a:p>
            <a:pPr algn="just">
              <a:lnSpc>
                <a:spcPts val="4499"/>
              </a:lnSpc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with a scale from </a:t>
            </a:r>
            <a:r>
              <a:rPr lang="en-US" sz="2999" i="true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0.5x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to </a:t>
            </a:r>
            <a:r>
              <a:rPr lang="en-US" sz="2999" i="true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1.5x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7790" y="4899507"/>
            <a:ext cx="3383905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i="true" spc="89">
                <a:solidFill>
                  <a:srgbClr val="19191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320x320</a:t>
            </a: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Crop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653848" y="3182346"/>
            <a:ext cx="7605452" cy="3925394"/>
          </a:xfrm>
          <a:custGeom>
            <a:avLst/>
            <a:gdLst/>
            <a:ahLst/>
            <a:cxnLst/>
            <a:rect r="r" b="b" t="t" l="l"/>
            <a:pathLst>
              <a:path h="3925394" w="7605452">
                <a:moveTo>
                  <a:pt x="0" y="0"/>
                </a:moveTo>
                <a:lnTo>
                  <a:pt x="7605452" y="0"/>
                </a:lnTo>
                <a:lnTo>
                  <a:pt x="7605452" y="3925394"/>
                </a:lnTo>
                <a:lnTo>
                  <a:pt x="0" y="3925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58" t="-3627" r="-1846" b="-4549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79730"/>
            <a:ext cx="7418599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PAPER AUGMENTATIONS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454390"/>
            <a:ext cx="11955936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Starting from the original image, the original paper performs: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13481"/>
            <a:ext cx="3342084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Normalization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75507"/>
            <a:ext cx="5977968" cy="10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Random resize</a:t>
            </a:r>
          </a:p>
          <a:p>
            <a:pPr algn="just">
              <a:lnSpc>
                <a:spcPts val="4499"/>
              </a:lnSpc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with a scale from </a:t>
            </a:r>
            <a:r>
              <a:rPr lang="en-US" sz="2999" i="true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0.5x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to </a:t>
            </a:r>
            <a:r>
              <a:rPr lang="en-US" sz="2999" i="true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1.5x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7790" y="4899507"/>
            <a:ext cx="3383905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i="true" spc="89">
                <a:solidFill>
                  <a:srgbClr val="19191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320x320</a:t>
            </a: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Crop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460132" y="3024181"/>
            <a:ext cx="4238638" cy="4238638"/>
          </a:xfrm>
          <a:custGeom>
            <a:avLst/>
            <a:gdLst/>
            <a:ahLst/>
            <a:cxnLst/>
            <a:rect r="r" b="b" t="t" l="l"/>
            <a:pathLst>
              <a:path h="4238638" w="4238638">
                <a:moveTo>
                  <a:pt x="0" y="0"/>
                </a:moveTo>
                <a:lnTo>
                  <a:pt x="4238638" y="0"/>
                </a:lnTo>
                <a:lnTo>
                  <a:pt x="4238638" y="4238638"/>
                </a:lnTo>
                <a:lnTo>
                  <a:pt x="0" y="423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79730"/>
            <a:ext cx="7418599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PAPER AUGMENTATIONS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454390"/>
            <a:ext cx="11955936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Starting from the original image, the original paper performs: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13481"/>
            <a:ext cx="3342084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Normalization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75507"/>
            <a:ext cx="5977968" cy="10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Random resize</a:t>
            </a:r>
          </a:p>
          <a:p>
            <a:pPr algn="just">
              <a:lnSpc>
                <a:spcPts val="4499"/>
              </a:lnSpc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with a scale from </a:t>
            </a:r>
            <a:r>
              <a:rPr lang="en-US" sz="2999" i="true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0.5x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to </a:t>
            </a:r>
            <a:r>
              <a:rPr lang="en-US" sz="2999" i="true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1.5x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7790" y="4899507"/>
            <a:ext cx="3383905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i="true" spc="89">
                <a:solidFill>
                  <a:srgbClr val="19191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320x320</a:t>
            </a: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Crop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861533"/>
            <a:ext cx="5977968" cy="10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Horizontal Flip</a:t>
            </a:r>
          </a:p>
          <a:p>
            <a:pPr algn="just">
              <a:lnSpc>
                <a:spcPts val="4499"/>
              </a:lnSpc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with a probability of </a:t>
            </a:r>
            <a:r>
              <a:rPr lang="en-US" sz="2999" i="true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50%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460132" y="3024181"/>
            <a:ext cx="4238638" cy="4238638"/>
          </a:xfrm>
          <a:custGeom>
            <a:avLst/>
            <a:gdLst/>
            <a:ahLst/>
            <a:cxnLst/>
            <a:rect r="r" b="b" t="t" l="l"/>
            <a:pathLst>
              <a:path h="4238638" w="4238638">
                <a:moveTo>
                  <a:pt x="0" y="0"/>
                </a:moveTo>
                <a:lnTo>
                  <a:pt x="4238638" y="0"/>
                </a:lnTo>
                <a:lnTo>
                  <a:pt x="4238638" y="4238638"/>
                </a:lnTo>
                <a:lnTo>
                  <a:pt x="0" y="423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79730"/>
            <a:ext cx="7418599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PAPER AUGMENTATIONS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454390"/>
            <a:ext cx="11955936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Starting from the original image, the original paper performs: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13481"/>
            <a:ext cx="3342084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Normalization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75507"/>
            <a:ext cx="5977968" cy="10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Random resize</a:t>
            </a:r>
          </a:p>
          <a:p>
            <a:pPr algn="just">
              <a:lnSpc>
                <a:spcPts val="4499"/>
              </a:lnSpc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with a scale from </a:t>
            </a:r>
            <a:r>
              <a:rPr lang="en-US" sz="2999" i="true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0.5x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to </a:t>
            </a:r>
            <a:r>
              <a:rPr lang="en-US" sz="2999" i="true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1.5x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7790" y="4899507"/>
            <a:ext cx="3383905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i="true" spc="89">
                <a:solidFill>
                  <a:srgbClr val="19191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320x320</a:t>
            </a: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Crop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861533"/>
            <a:ext cx="5977968" cy="10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Horizontal Flip</a:t>
            </a:r>
          </a:p>
          <a:p>
            <a:pPr algn="just">
              <a:lnSpc>
                <a:spcPts val="4499"/>
              </a:lnSpc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with a probability of </a:t>
            </a:r>
            <a:r>
              <a:rPr lang="en-US" sz="2999" i="true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50%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385534"/>
            <a:ext cx="5977968" cy="10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Vertical Flip</a:t>
            </a:r>
          </a:p>
          <a:p>
            <a:pPr algn="just">
              <a:lnSpc>
                <a:spcPts val="4499"/>
              </a:lnSpc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with a probability of </a:t>
            </a:r>
            <a:r>
              <a:rPr lang="en-US" sz="2999" i="true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50%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460132" y="3024181"/>
            <a:ext cx="4238638" cy="4238638"/>
          </a:xfrm>
          <a:custGeom>
            <a:avLst/>
            <a:gdLst/>
            <a:ahLst/>
            <a:cxnLst/>
            <a:rect r="r" b="b" t="t" l="l"/>
            <a:pathLst>
              <a:path h="4238638" w="4238638">
                <a:moveTo>
                  <a:pt x="0" y="0"/>
                </a:moveTo>
                <a:lnTo>
                  <a:pt x="4238638" y="0"/>
                </a:lnTo>
                <a:lnTo>
                  <a:pt x="4238638" y="4238638"/>
                </a:lnTo>
                <a:lnTo>
                  <a:pt x="0" y="423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79730"/>
            <a:ext cx="7418599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PAPER AUGMENTATIONS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454390"/>
            <a:ext cx="11955936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Starting from the original image, the original paper performs: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13481"/>
            <a:ext cx="3342084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Normalization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75507"/>
            <a:ext cx="5977968" cy="10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Random resize</a:t>
            </a:r>
          </a:p>
          <a:p>
            <a:pPr algn="just">
              <a:lnSpc>
                <a:spcPts val="4499"/>
              </a:lnSpc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with a scale from </a:t>
            </a:r>
            <a:r>
              <a:rPr lang="en-US" sz="2999" i="true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0.5x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to </a:t>
            </a:r>
            <a:r>
              <a:rPr lang="en-US" sz="2999" i="true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1.5x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7790" y="4899507"/>
            <a:ext cx="3383905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i="true" spc="89">
                <a:solidFill>
                  <a:srgbClr val="19191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320x320</a:t>
            </a: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Crop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861533"/>
            <a:ext cx="5977968" cy="10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Horizontal Flip</a:t>
            </a:r>
          </a:p>
          <a:p>
            <a:pPr algn="just">
              <a:lnSpc>
                <a:spcPts val="4499"/>
              </a:lnSpc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with a probability of </a:t>
            </a:r>
            <a:r>
              <a:rPr lang="en-US" sz="2999" i="true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50%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385534"/>
            <a:ext cx="5977968" cy="10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Vertical Flip</a:t>
            </a:r>
          </a:p>
          <a:p>
            <a:pPr algn="just">
              <a:lnSpc>
                <a:spcPts val="4499"/>
              </a:lnSpc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with a probability of </a:t>
            </a:r>
            <a:r>
              <a:rPr lang="en-US" sz="2999" i="true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50%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782023" y="3024181"/>
            <a:ext cx="4238638" cy="4238638"/>
          </a:xfrm>
          <a:custGeom>
            <a:avLst/>
            <a:gdLst/>
            <a:ahLst/>
            <a:cxnLst/>
            <a:rect r="r" b="b" t="t" l="l"/>
            <a:pathLst>
              <a:path h="4238638" w="4238638">
                <a:moveTo>
                  <a:pt x="0" y="0"/>
                </a:moveTo>
                <a:lnTo>
                  <a:pt x="4238639" y="0"/>
                </a:lnTo>
                <a:lnTo>
                  <a:pt x="4238639" y="4238638"/>
                </a:lnTo>
                <a:lnTo>
                  <a:pt x="0" y="423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020662" y="3024181"/>
            <a:ext cx="4238638" cy="4238638"/>
          </a:xfrm>
          <a:custGeom>
            <a:avLst/>
            <a:gdLst/>
            <a:ahLst/>
            <a:cxnLst/>
            <a:rect r="r" b="b" t="t" l="l"/>
            <a:pathLst>
              <a:path h="4238638" w="4238638">
                <a:moveTo>
                  <a:pt x="0" y="0"/>
                </a:moveTo>
                <a:lnTo>
                  <a:pt x="4238638" y="0"/>
                </a:lnTo>
                <a:lnTo>
                  <a:pt x="4238638" y="4238638"/>
                </a:lnTo>
                <a:lnTo>
                  <a:pt x="0" y="4238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79730"/>
            <a:ext cx="841715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PROPOSED AUGMENTATIONS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090806"/>
            <a:ext cx="5441231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Focused Crop on Oil Spill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511882"/>
            <a:ext cx="7321153" cy="10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Colors and shadows Augmentation</a:t>
            </a:r>
          </a:p>
          <a:p>
            <a:pPr algn="l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...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99718" y="2080895"/>
            <a:ext cx="5644734" cy="2935262"/>
          </a:xfrm>
          <a:custGeom>
            <a:avLst/>
            <a:gdLst/>
            <a:ahLst/>
            <a:cxnLst/>
            <a:rect r="r" b="b" t="t" l="l"/>
            <a:pathLst>
              <a:path h="2935262" w="5644734">
                <a:moveTo>
                  <a:pt x="0" y="0"/>
                </a:moveTo>
                <a:lnTo>
                  <a:pt x="5644734" y="0"/>
                </a:lnTo>
                <a:lnTo>
                  <a:pt x="5644734" y="2935261"/>
                </a:lnTo>
                <a:lnTo>
                  <a:pt x="0" y="2935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9718" y="5205146"/>
            <a:ext cx="5644734" cy="2935262"/>
          </a:xfrm>
          <a:custGeom>
            <a:avLst/>
            <a:gdLst/>
            <a:ahLst/>
            <a:cxnLst/>
            <a:rect r="r" b="b" t="t" l="l"/>
            <a:pathLst>
              <a:path h="2935262" w="5644734">
                <a:moveTo>
                  <a:pt x="0" y="0"/>
                </a:moveTo>
                <a:lnTo>
                  <a:pt x="5644734" y="0"/>
                </a:lnTo>
                <a:lnTo>
                  <a:pt x="5644734" y="2935261"/>
                </a:lnTo>
                <a:lnTo>
                  <a:pt x="0" y="2935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90791" y="2291635"/>
            <a:ext cx="2513782" cy="2513782"/>
          </a:xfrm>
          <a:custGeom>
            <a:avLst/>
            <a:gdLst/>
            <a:ahLst/>
            <a:cxnLst/>
            <a:rect r="r" b="b" t="t" l="l"/>
            <a:pathLst>
              <a:path h="2513782" w="2513782">
                <a:moveTo>
                  <a:pt x="0" y="0"/>
                </a:moveTo>
                <a:lnTo>
                  <a:pt x="2513781" y="0"/>
                </a:lnTo>
                <a:lnTo>
                  <a:pt x="2513781" y="2513782"/>
                </a:lnTo>
                <a:lnTo>
                  <a:pt x="0" y="2513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31287" y="2291635"/>
            <a:ext cx="2513782" cy="2513782"/>
          </a:xfrm>
          <a:custGeom>
            <a:avLst/>
            <a:gdLst/>
            <a:ahLst/>
            <a:cxnLst/>
            <a:rect r="r" b="b" t="t" l="l"/>
            <a:pathLst>
              <a:path h="2513782" w="2513782">
                <a:moveTo>
                  <a:pt x="0" y="0"/>
                </a:moveTo>
                <a:lnTo>
                  <a:pt x="2513782" y="0"/>
                </a:lnTo>
                <a:lnTo>
                  <a:pt x="2513782" y="2513782"/>
                </a:lnTo>
                <a:lnTo>
                  <a:pt x="0" y="2513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90791" y="5437744"/>
            <a:ext cx="2470066" cy="2470066"/>
          </a:xfrm>
          <a:custGeom>
            <a:avLst/>
            <a:gdLst/>
            <a:ahLst/>
            <a:cxnLst/>
            <a:rect r="r" b="b" t="t" l="l"/>
            <a:pathLst>
              <a:path h="2470066" w="2470066">
                <a:moveTo>
                  <a:pt x="0" y="0"/>
                </a:moveTo>
                <a:lnTo>
                  <a:pt x="2470065" y="0"/>
                </a:lnTo>
                <a:lnTo>
                  <a:pt x="2470065" y="2470065"/>
                </a:lnTo>
                <a:lnTo>
                  <a:pt x="0" y="24700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09429" y="5437744"/>
            <a:ext cx="2470066" cy="2470066"/>
          </a:xfrm>
          <a:custGeom>
            <a:avLst/>
            <a:gdLst/>
            <a:ahLst/>
            <a:cxnLst/>
            <a:rect r="r" b="b" t="t" l="l"/>
            <a:pathLst>
              <a:path h="2470066" w="2470066">
                <a:moveTo>
                  <a:pt x="0" y="0"/>
                </a:moveTo>
                <a:lnTo>
                  <a:pt x="2470066" y="0"/>
                </a:lnTo>
                <a:lnTo>
                  <a:pt x="2470066" y="2470065"/>
                </a:lnTo>
                <a:lnTo>
                  <a:pt x="0" y="24700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99718" y="1650498"/>
            <a:ext cx="5644734" cy="356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04"/>
              </a:lnSpc>
            </a:pPr>
            <a:r>
              <a:rPr lang="en-US" b="true" sz="2074" spc="80">
                <a:solidFill>
                  <a:srgbClr val="6D6969"/>
                </a:solidFill>
                <a:latin typeface="Aileron Bold"/>
                <a:ea typeface="Aileron Bold"/>
                <a:cs typeface="Aileron Bold"/>
                <a:sym typeface="Aileron Bold"/>
              </a:rPr>
              <a:t>Original Image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25217" y="1650498"/>
            <a:ext cx="6354278" cy="356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04"/>
              </a:lnSpc>
            </a:pPr>
            <a:r>
              <a:rPr lang="en-US" b="true" sz="2074" spc="80">
                <a:solidFill>
                  <a:srgbClr val="6D6969"/>
                </a:solidFill>
                <a:latin typeface="Aileron Bold"/>
                <a:ea typeface="Aileron Bold"/>
                <a:cs typeface="Aileron Bold"/>
                <a:sym typeface="Aileron Bold"/>
              </a:rPr>
              <a:t>Focused Crop Examples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555" r="0" b="-22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32298" y="4620423"/>
            <a:ext cx="11129613" cy="1464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789"/>
              </a:lnSpc>
              <a:spcBef>
                <a:spcPct val="0"/>
              </a:spcBef>
            </a:pPr>
            <a:r>
              <a:rPr lang="en-US" b="true" sz="8999" spc="269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IMPLEMENTATION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6895" y="1250983"/>
            <a:ext cx="15283896" cy="8597191"/>
          </a:xfrm>
          <a:custGeom>
            <a:avLst/>
            <a:gdLst/>
            <a:ahLst/>
            <a:cxnLst/>
            <a:rect r="r" b="b" t="t" l="l"/>
            <a:pathLst>
              <a:path h="8597191" w="15283896">
                <a:moveTo>
                  <a:pt x="0" y="0"/>
                </a:moveTo>
                <a:lnTo>
                  <a:pt x="15283896" y="0"/>
                </a:lnTo>
                <a:lnTo>
                  <a:pt x="15283896" y="8597191"/>
                </a:lnTo>
                <a:lnTo>
                  <a:pt x="0" y="859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6895" y="602012"/>
            <a:ext cx="8487105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GENERAL OVERVIEW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7364" y="649637"/>
            <a:ext cx="16956021" cy="9050276"/>
          </a:xfrm>
          <a:custGeom>
            <a:avLst/>
            <a:gdLst/>
            <a:ahLst/>
            <a:cxnLst/>
            <a:rect r="r" b="b" t="t" l="l"/>
            <a:pathLst>
              <a:path h="9050276" w="16956021">
                <a:moveTo>
                  <a:pt x="0" y="0"/>
                </a:moveTo>
                <a:lnTo>
                  <a:pt x="16956021" y="0"/>
                </a:lnTo>
                <a:lnTo>
                  <a:pt x="16956021" y="9050277"/>
                </a:lnTo>
                <a:lnTo>
                  <a:pt x="0" y="9050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6895" y="602012"/>
            <a:ext cx="8487105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MODELS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729895" y="6222800"/>
            <a:ext cx="1362125" cy="1034135"/>
          </a:xfrm>
          <a:custGeom>
            <a:avLst/>
            <a:gdLst/>
            <a:ahLst/>
            <a:cxnLst/>
            <a:rect r="r" b="b" t="t" l="l"/>
            <a:pathLst>
              <a:path h="1034135" w="1362125">
                <a:moveTo>
                  <a:pt x="0" y="0"/>
                </a:moveTo>
                <a:lnTo>
                  <a:pt x="1362125" y="0"/>
                </a:lnTo>
                <a:lnTo>
                  <a:pt x="1362125" y="1034134"/>
                </a:lnTo>
                <a:lnTo>
                  <a:pt x="0" y="1034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04" t="-1815" r="-2567" b="-10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44730" y="7305071"/>
            <a:ext cx="3438610" cy="1206671"/>
          </a:xfrm>
          <a:custGeom>
            <a:avLst/>
            <a:gdLst/>
            <a:ahLst/>
            <a:cxnLst/>
            <a:rect r="r" b="b" t="t" l="l"/>
            <a:pathLst>
              <a:path h="1206671" w="3438610">
                <a:moveTo>
                  <a:pt x="0" y="0"/>
                </a:moveTo>
                <a:lnTo>
                  <a:pt x="3438610" y="0"/>
                </a:lnTo>
                <a:lnTo>
                  <a:pt x="3438610" y="1206671"/>
                </a:lnTo>
                <a:lnTo>
                  <a:pt x="0" y="12066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73" t="-1968" r="-379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098398" y="8334391"/>
            <a:ext cx="158301" cy="15830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643496" y="8180643"/>
            <a:ext cx="172798" cy="17279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0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1107923" y="7302140"/>
            <a:ext cx="2595459" cy="5863"/>
          </a:xfrm>
          <a:prstGeom prst="line">
            <a:avLst/>
          </a:prstGeom>
          <a:ln cap="flat" w="190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3861788" y="7936982"/>
            <a:ext cx="345562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3730162" y="1175088"/>
            <a:ext cx="8371329" cy="8371296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18965" r="0" b="-1896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265532" y="1961360"/>
            <a:ext cx="1129680" cy="313551"/>
            <a:chOff x="0" y="0"/>
            <a:chExt cx="2043691" cy="5672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3691" cy="567242"/>
            </a:xfrm>
            <a:custGeom>
              <a:avLst/>
              <a:gdLst/>
              <a:ahLst/>
              <a:cxnLst/>
              <a:rect r="r" b="b" t="t" l="l"/>
              <a:pathLst>
                <a:path h="567242" w="2043691">
                  <a:moveTo>
                    <a:pt x="2043691" y="283621"/>
                  </a:moveTo>
                  <a:lnTo>
                    <a:pt x="1637291" y="0"/>
                  </a:lnTo>
                  <a:lnTo>
                    <a:pt x="1637291" y="203200"/>
                  </a:lnTo>
                  <a:lnTo>
                    <a:pt x="0" y="203200"/>
                  </a:lnTo>
                  <a:lnTo>
                    <a:pt x="0" y="364042"/>
                  </a:lnTo>
                  <a:lnTo>
                    <a:pt x="1637291" y="364042"/>
                  </a:lnTo>
                  <a:lnTo>
                    <a:pt x="1637291" y="567242"/>
                  </a:lnTo>
                  <a:lnTo>
                    <a:pt x="2043691" y="28362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36525"/>
              <a:ext cx="1942091" cy="227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872459" y="1098199"/>
            <a:ext cx="4876474" cy="2039873"/>
            <a:chOff x="0" y="0"/>
            <a:chExt cx="1284339" cy="537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4339" cy="537250"/>
            </a:xfrm>
            <a:custGeom>
              <a:avLst/>
              <a:gdLst/>
              <a:ahLst/>
              <a:cxnLst/>
              <a:rect r="r" b="b" t="t" l="l"/>
              <a:pathLst>
                <a:path h="537250" w="1284339">
                  <a:moveTo>
                    <a:pt x="79380" y="0"/>
                  </a:moveTo>
                  <a:lnTo>
                    <a:pt x="1204959" y="0"/>
                  </a:lnTo>
                  <a:cubicBezTo>
                    <a:pt x="1248799" y="0"/>
                    <a:pt x="1284339" y="35540"/>
                    <a:pt x="1284339" y="79380"/>
                  </a:cubicBezTo>
                  <a:lnTo>
                    <a:pt x="1284339" y="457870"/>
                  </a:lnTo>
                  <a:cubicBezTo>
                    <a:pt x="1284339" y="501711"/>
                    <a:pt x="1248799" y="537250"/>
                    <a:pt x="1204959" y="537250"/>
                  </a:cubicBezTo>
                  <a:lnTo>
                    <a:pt x="79380" y="537250"/>
                  </a:lnTo>
                  <a:cubicBezTo>
                    <a:pt x="35540" y="537250"/>
                    <a:pt x="0" y="501711"/>
                    <a:pt x="0" y="457870"/>
                  </a:cubicBezTo>
                  <a:lnTo>
                    <a:pt x="0" y="79380"/>
                  </a:lnTo>
                  <a:cubicBezTo>
                    <a:pt x="0" y="35540"/>
                    <a:pt x="35540" y="0"/>
                    <a:pt x="793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284339" cy="603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344456" y="1639980"/>
            <a:ext cx="5892501" cy="899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b="true" sz="2400" i="true" spc="72">
                <a:solidFill>
                  <a:srgbClr val="19191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Oil spills</a:t>
            </a:r>
            <a:r>
              <a:rPr lang="en-US" sz="2400" spc="7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pose a significant threat to marine ecosystems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27592" y="1200287"/>
            <a:ext cx="4766208" cy="181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400" spc="7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Main goal</a:t>
            </a:r>
            <a:r>
              <a:rPr lang="en-US" sz="2400" spc="7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of the project: developing models to enable continuous </a:t>
            </a:r>
            <a:r>
              <a:rPr lang="en-US" b="true" sz="2400" spc="7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monitoring</a:t>
            </a:r>
            <a:r>
              <a:rPr lang="en-US" sz="2400" spc="7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and precise </a:t>
            </a:r>
            <a:r>
              <a:rPr lang="en-US" b="true" sz="2400" spc="7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detection</a:t>
            </a:r>
            <a:r>
              <a:rPr lang="en-US" sz="2400" spc="7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of oil spills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379730"/>
            <a:ext cx="5892501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VALUE PROPOSITION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35383" y="3654845"/>
            <a:ext cx="6469443" cy="51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6"/>
              </a:lnSpc>
            </a:pPr>
            <a:r>
              <a:rPr lang="en-US" b="true" sz="3004" spc="11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Environmental Impact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35383" y="5648442"/>
            <a:ext cx="6469443" cy="51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6"/>
              </a:lnSpc>
            </a:pPr>
            <a:r>
              <a:rPr lang="en-US" b="true" sz="3004" spc="11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Response Efficiency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35383" y="7848428"/>
            <a:ext cx="6469443" cy="51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6"/>
              </a:lnSpc>
            </a:pPr>
            <a:r>
              <a:rPr lang="en-US" b="true" sz="3004" spc="11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Scalability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5344456" y="3385722"/>
            <a:ext cx="1049609" cy="1049609"/>
          </a:xfrm>
          <a:custGeom>
            <a:avLst/>
            <a:gdLst/>
            <a:ahLst/>
            <a:cxnLst/>
            <a:rect r="r" b="b" t="t" l="l"/>
            <a:pathLst>
              <a:path h="1049609" w="1049609">
                <a:moveTo>
                  <a:pt x="0" y="0"/>
                </a:moveTo>
                <a:lnTo>
                  <a:pt x="1049609" y="0"/>
                </a:lnTo>
                <a:lnTo>
                  <a:pt x="1049609" y="1049609"/>
                </a:lnTo>
                <a:lnTo>
                  <a:pt x="0" y="1049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69" b="-469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120131" y="3910526"/>
            <a:ext cx="1049609" cy="1049609"/>
          </a:xfrm>
          <a:custGeom>
            <a:avLst/>
            <a:gdLst/>
            <a:ahLst/>
            <a:cxnLst/>
            <a:rect r="r" b="b" t="t" l="l"/>
            <a:pathLst>
              <a:path h="1049609" w="1049609">
                <a:moveTo>
                  <a:pt x="0" y="0"/>
                </a:moveTo>
                <a:lnTo>
                  <a:pt x="1049609" y="0"/>
                </a:lnTo>
                <a:lnTo>
                  <a:pt x="1049609" y="1049609"/>
                </a:lnTo>
                <a:lnTo>
                  <a:pt x="0" y="10496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69" b="-469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912050" y="4416500"/>
            <a:ext cx="1049609" cy="1049609"/>
          </a:xfrm>
          <a:custGeom>
            <a:avLst/>
            <a:gdLst/>
            <a:ahLst/>
            <a:cxnLst/>
            <a:rect r="r" b="b" t="t" l="l"/>
            <a:pathLst>
              <a:path h="1049609" w="1049609">
                <a:moveTo>
                  <a:pt x="0" y="0"/>
                </a:moveTo>
                <a:lnTo>
                  <a:pt x="1049609" y="0"/>
                </a:lnTo>
                <a:lnTo>
                  <a:pt x="1049609" y="1049609"/>
                </a:lnTo>
                <a:lnTo>
                  <a:pt x="0" y="10496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69" b="-469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000918" y="8167955"/>
            <a:ext cx="1288036" cy="1288036"/>
          </a:xfrm>
          <a:custGeom>
            <a:avLst/>
            <a:gdLst/>
            <a:ahLst/>
            <a:cxnLst/>
            <a:rect r="r" b="b" t="t" l="l"/>
            <a:pathLst>
              <a:path h="1288036" w="1288036">
                <a:moveTo>
                  <a:pt x="0" y="0"/>
                </a:moveTo>
                <a:lnTo>
                  <a:pt x="1288035" y="0"/>
                </a:lnTo>
                <a:lnTo>
                  <a:pt x="1288035" y="1288036"/>
                </a:lnTo>
                <a:lnTo>
                  <a:pt x="0" y="12880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69" b="-469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000918" y="5835906"/>
            <a:ext cx="1285368" cy="1285368"/>
          </a:xfrm>
          <a:custGeom>
            <a:avLst/>
            <a:gdLst/>
            <a:ahLst/>
            <a:cxnLst/>
            <a:rect r="r" b="b" t="t" l="l"/>
            <a:pathLst>
              <a:path h="1285368" w="1285368">
                <a:moveTo>
                  <a:pt x="0" y="0"/>
                </a:moveTo>
                <a:lnTo>
                  <a:pt x="1285368" y="0"/>
                </a:lnTo>
                <a:lnTo>
                  <a:pt x="1285368" y="1285368"/>
                </a:lnTo>
                <a:lnTo>
                  <a:pt x="0" y="12853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469" b="-469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335383" y="4133588"/>
            <a:ext cx="6764223" cy="899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400" spc="7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Faster response times can significantly reduce the environmental damage caused by oil spills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35383" y="6127278"/>
            <a:ext cx="7102166" cy="135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400" spc="7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Early detection and response help contain the spill, reducing the resources needed to manage its spread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335383" y="8352483"/>
            <a:ext cx="8363387" cy="135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400" spc="7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The developed system can be applied to any marine environment with SAR imaging availability, offering potential for global deployment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63599" y="436319"/>
            <a:ext cx="5959315" cy="1027982"/>
          </a:xfrm>
          <a:custGeom>
            <a:avLst/>
            <a:gdLst/>
            <a:ahLst/>
            <a:cxnLst/>
            <a:rect r="r" b="b" t="t" l="l"/>
            <a:pathLst>
              <a:path h="1027982" w="5959315">
                <a:moveTo>
                  <a:pt x="0" y="0"/>
                </a:moveTo>
                <a:lnTo>
                  <a:pt x="5959315" y="0"/>
                </a:lnTo>
                <a:lnTo>
                  <a:pt x="5959315" y="1027982"/>
                </a:lnTo>
                <a:lnTo>
                  <a:pt x="0" y="1027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117910" y="1930221"/>
            <a:ext cx="10375475" cy="2061074"/>
            <a:chOff x="0" y="0"/>
            <a:chExt cx="2732635" cy="5428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32635" cy="542834"/>
            </a:xfrm>
            <a:custGeom>
              <a:avLst/>
              <a:gdLst/>
              <a:ahLst/>
              <a:cxnLst/>
              <a:rect r="r" b="b" t="t" l="l"/>
              <a:pathLst>
                <a:path h="542834" w="2732635">
                  <a:moveTo>
                    <a:pt x="38055" y="0"/>
                  </a:moveTo>
                  <a:lnTo>
                    <a:pt x="2694580" y="0"/>
                  </a:lnTo>
                  <a:cubicBezTo>
                    <a:pt x="2704673" y="0"/>
                    <a:pt x="2714353" y="4009"/>
                    <a:pt x="2721489" y="11146"/>
                  </a:cubicBezTo>
                  <a:cubicBezTo>
                    <a:pt x="2728626" y="18283"/>
                    <a:pt x="2732635" y="27962"/>
                    <a:pt x="2732635" y="38055"/>
                  </a:cubicBezTo>
                  <a:lnTo>
                    <a:pt x="2732635" y="504779"/>
                  </a:lnTo>
                  <a:cubicBezTo>
                    <a:pt x="2732635" y="525796"/>
                    <a:pt x="2715598" y="542834"/>
                    <a:pt x="2694580" y="542834"/>
                  </a:cubicBezTo>
                  <a:lnTo>
                    <a:pt x="38055" y="542834"/>
                  </a:lnTo>
                  <a:cubicBezTo>
                    <a:pt x="17038" y="542834"/>
                    <a:pt x="0" y="525796"/>
                    <a:pt x="0" y="504779"/>
                  </a:cubicBezTo>
                  <a:lnTo>
                    <a:pt x="0" y="38055"/>
                  </a:lnTo>
                  <a:cubicBezTo>
                    <a:pt x="0" y="17038"/>
                    <a:pt x="17038" y="0"/>
                    <a:pt x="380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2732635" cy="619034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l">
                <a:lnSpc>
                  <a:spcPts val="3600"/>
                </a:lnSpc>
              </a:pPr>
              <a:r>
                <a:rPr lang="en-US" sz="2400" spc="72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Dataset class:</a:t>
              </a:r>
            </a:p>
            <a:p>
              <a:pPr algn="l">
                <a:lnSpc>
                  <a:spcPts val="3600"/>
                </a:lnSpc>
              </a:pPr>
            </a:p>
            <a:p>
              <a:pPr algn="l">
                <a:lnSpc>
                  <a:spcPts val="3600"/>
                </a:lnSpc>
              </a:pPr>
              <a:r>
                <a:rPr lang="en-US" sz="2400" spc="72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Loads and preprocesses raw data into usable data points for training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56895" y="602012"/>
            <a:ext cx="5986362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TRAINING -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6895" y="2333942"/>
            <a:ext cx="6109319" cy="211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19191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task: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Train and evaluate multiple models under varying preprocessing conditions to determine performance and robustness.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6895" y="4805363"/>
            <a:ext cx="5443326" cy="421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19191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Chosen Framework: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We selected PyTorch Lightning as the primary framework for model development due to its support for modular workflows. 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It streamlines data handling, training, and testing processes, making development more efficient and organized.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117910" y="6540596"/>
            <a:ext cx="10375475" cy="1938544"/>
            <a:chOff x="0" y="0"/>
            <a:chExt cx="2732635" cy="51056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32635" cy="510563"/>
            </a:xfrm>
            <a:custGeom>
              <a:avLst/>
              <a:gdLst/>
              <a:ahLst/>
              <a:cxnLst/>
              <a:rect r="r" b="b" t="t" l="l"/>
              <a:pathLst>
                <a:path h="510563" w="2732635">
                  <a:moveTo>
                    <a:pt x="38055" y="0"/>
                  </a:moveTo>
                  <a:lnTo>
                    <a:pt x="2694580" y="0"/>
                  </a:lnTo>
                  <a:cubicBezTo>
                    <a:pt x="2704673" y="0"/>
                    <a:pt x="2714353" y="4009"/>
                    <a:pt x="2721489" y="11146"/>
                  </a:cubicBezTo>
                  <a:cubicBezTo>
                    <a:pt x="2728626" y="18283"/>
                    <a:pt x="2732635" y="27962"/>
                    <a:pt x="2732635" y="38055"/>
                  </a:cubicBezTo>
                  <a:lnTo>
                    <a:pt x="2732635" y="472508"/>
                  </a:lnTo>
                  <a:cubicBezTo>
                    <a:pt x="2732635" y="493525"/>
                    <a:pt x="2715598" y="510563"/>
                    <a:pt x="2694580" y="510563"/>
                  </a:cubicBezTo>
                  <a:lnTo>
                    <a:pt x="38055" y="510563"/>
                  </a:lnTo>
                  <a:cubicBezTo>
                    <a:pt x="27962" y="510563"/>
                    <a:pt x="18283" y="506554"/>
                    <a:pt x="11146" y="499417"/>
                  </a:cubicBezTo>
                  <a:cubicBezTo>
                    <a:pt x="4009" y="492280"/>
                    <a:pt x="0" y="482601"/>
                    <a:pt x="0" y="472508"/>
                  </a:cubicBezTo>
                  <a:lnTo>
                    <a:pt x="0" y="38055"/>
                  </a:lnTo>
                  <a:cubicBezTo>
                    <a:pt x="0" y="17038"/>
                    <a:pt x="17038" y="0"/>
                    <a:pt x="380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2732635" cy="586763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l">
                <a:lnSpc>
                  <a:spcPts val="3600"/>
                </a:lnSpc>
              </a:pPr>
              <a:r>
                <a:rPr lang="en-US" sz="2400" spc="72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Lightning Module class:</a:t>
              </a:r>
            </a:p>
            <a:p>
              <a:pPr algn="l">
                <a:lnSpc>
                  <a:spcPts val="3600"/>
                </a:lnSpc>
              </a:pPr>
            </a:p>
            <a:p>
              <a:pPr algn="l">
                <a:lnSpc>
                  <a:spcPts val="3600"/>
                </a:lnSpc>
              </a:pPr>
              <a:r>
                <a:rPr lang="en-US" sz="2400" spc="72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Defines the model, training / validation / testing logic, and optimizers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117910" y="4234014"/>
            <a:ext cx="10375475" cy="2122170"/>
            <a:chOff x="0" y="0"/>
            <a:chExt cx="2732635" cy="5589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32635" cy="558925"/>
            </a:xfrm>
            <a:custGeom>
              <a:avLst/>
              <a:gdLst/>
              <a:ahLst/>
              <a:cxnLst/>
              <a:rect r="r" b="b" t="t" l="l"/>
              <a:pathLst>
                <a:path h="558925" w="2732635">
                  <a:moveTo>
                    <a:pt x="38055" y="0"/>
                  </a:moveTo>
                  <a:lnTo>
                    <a:pt x="2694580" y="0"/>
                  </a:lnTo>
                  <a:cubicBezTo>
                    <a:pt x="2704673" y="0"/>
                    <a:pt x="2714353" y="4009"/>
                    <a:pt x="2721489" y="11146"/>
                  </a:cubicBezTo>
                  <a:cubicBezTo>
                    <a:pt x="2728626" y="18283"/>
                    <a:pt x="2732635" y="27962"/>
                    <a:pt x="2732635" y="38055"/>
                  </a:cubicBezTo>
                  <a:lnTo>
                    <a:pt x="2732635" y="520870"/>
                  </a:lnTo>
                  <a:cubicBezTo>
                    <a:pt x="2732635" y="541888"/>
                    <a:pt x="2715598" y="558925"/>
                    <a:pt x="2694580" y="558925"/>
                  </a:cubicBezTo>
                  <a:lnTo>
                    <a:pt x="38055" y="558925"/>
                  </a:lnTo>
                  <a:cubicBezTo>
                    <a:pt x="27962" y="558925"/>
                    <a:pt x="18283" y="554916"/>
                    <a:pt x="11146" y="547779"/>
                  </a:cubicBezTo>
                  <a:cubicBezTo>
                    <a:pt x="4009" y="540643"/>
                    <a:pt x="0" y="530963"/>
                    <a:pt x="0" y="520870"/>
                  </a:cubicBezTo>
                  <a:lnTo>
                    <a:pt x="0" y="38055"/>
                  </a:lnTo>
                  <a:cubicBezTo>
                    <a:pt x="0" y="17038"/>
                    <a:pt x="17038" y="0"/>
                    <a:pt x="380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2732635" cy="635125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l">
                <a:lnSpc>
                  <a:spcPts val="3600"/>
                </a:lnSpc>
              </a:pPr>
              <a:r>
                <a:rPr lang="en-US" sz="2400" spc="72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Data Module class:</a:t>
              </a:r>
            </a:p>
            <a:p>
              <a:pPr algn="l">
                <a:lnSpc>
                  <a:spcPts val="3600"/>
                </a:lnSpc>
              </a:pPr>
            </a:p>
            <a:p>
              <a:pPr algn="l">
                <a:lnSpc>
                  <a:spcPts val="3600"/>
                </a:lnSpc>
              </a:pPr>
              <a:r>
                <a:rPr lang="en-US" sz="2400" spc="72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Manages data pipelines, including dataset splits and DataLoader creation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300786" y="4889334"/>
            <a:ext cx="739436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5271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class </a:t>
            </a:r>
            <a:r>
              <a:rPr lang="en-US" sz="2399">
                <a:solidFill>
                  <a:srgbClr val="0099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SARDataModule</a:t>
            </a:r>
            <a:r>
              <a:rPr lang="en-US" sz="2399">
                <a:solidFill>
                  <a:srgbClr val="FF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-US" sz="2399">
                <a:solidFill>
                  <a:srgbClr val="0099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LightningDataModule</a:t>
            </a:r>
            <a:r>
              <a:rPr lang="en-US" sz="2399">
                <a:solidFill>
                  <a:srgbClr val="FF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00786" y="2734063"/>
            <a:ext cx="566159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5271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class </a:t>
            </a:r>
            <a:r>
              <a:rPr lang="en-US" sz="2399">
                <a:solidFill>
                  <a:srgbClr val="0099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SARImageDataset</a:t>
            </a:r>
            <a:r>
              <a:rPr lang="en-US" sz="2399">
                <a:solidFill>
                  <a:srgbClr val="FF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-US" sz="2399">
                <a:solidFill>
                  <a:srgbClr val="0099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Dataset</a:t>
            </a:r>
            <a:r>
              <a:rPr lang="en-US" sz="2399">
                <a:solidFill>
                  <a:srgbClr val="FF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00786" y="7283173"/>
            <a:ext cx="792782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5271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class </a:t>
            </a:r>
            <a:r>
              <a:rPr lang="en-US" sz="2399">
                <a:solidFill>
                  <a:srgbClr val="0099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SARSegmentationModel</a:t>
            </a:r>
            <a:r>
              <a:rPr lang="en-US" sz="2399">
                <a:solidFill>
                  <a:srgbClr val="FF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-US" sz="2399">
                <a:solidFill>
                  <a:srgbClr val="0099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LightningModule</a:t>
            </a:r>
            <a:r>
              <a:rPr lang="en-US" sz="2399">
                <a:solidFill>
                  <a:srgbClr val="FF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42766" y="2880867"/>
            <a:ext cx="8882648" cy="257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7"/>
              </a:lnSpc>
            </a:pPr>
            <a:r>
              <a:rPr lang="en-US" sz="8849" spc="88" b="true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Thank you for your attention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2500969" y="1028700"/>
            <a:ext cx="8371329" cy="8371296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1255" t="0" r="-11255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42766" y="5629011"/>
            <a:ext cx="3546109" cy="69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9"/>
              </a:lnSpc>
              <a:spcBef>
                <a:spcPct val="0"/>
              </a:spcBef>
            </a:pPr>
            <a:r>
              <a:rPr lang="en-US" sz="3833" spc="11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Any questions?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42766" y="6541246"/>
            <a:ext cx="4468713" cy="135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72" b="tru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Bianca Bartoli - s322799</a:t>
            </a:r>
          </a:p>
          <a:p>
            <a:pPr algn="l">
              <a:lnSpc>
                <a:spcPts val="3600"/>
              </a:lnSpc>
            </a:pPr>
            <a:r>
              <a:rPr lang="en-US" sz="2400" spc="72" b="tru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Carlo Marra - s334220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400" spc="7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Alessandro Valenti - s328131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9270" y="2246368"/>
            <a:ext cx="506241" cy="506241"/>
          </a:xfrm>
          <a:custGeom>
            <a:avLst/>
            <a:gdLst/>
            <a:ahLst/>
            <a:cxnLst/>
            <a:rect r="r" b="b" t="t" l="l"/>
            <a:pathLst>
              <a:path h="506241" w="506241">
                <a:moveTo>
                  <a:pt x="0" y="0"/>
                </a:moveTo>
                <a:lnTo>
                  <a:pt x="506241" y="0"/>
                </a:lnTo>
                <a:lnTo>
                  <a:pt x="506241" y="506241"/>
                </a:lnTo>
                <a:lnTo>
                  <a:pt x="0" y="5062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9270" y="2912084"/>
            <a:ext cx="506241" cy="506241"/>
          </a:xfrm>
          <a:custGeom>
            <a:avLst/>
            <a:gdLst/>
            <a:ahLst/>
            <a:cxnLst/>
            <a:rect r="r" b="b" t="t" l="l"/>
            <a:pathLst>
              <a:path h="506241" w="506241">
                <a:moveTo>
                  <a:pt x="0" y="0"/>
                </a:moveTo>
                <a:lnTo>
                  <a:pt x="506241" y="0"/>
                </a:lnTo>
                <a:lnTo>
                  <a:pt x="506241" y="506241"/>
                </a:lnTo>
                <a:lnTo>
                  <a:pt x="0" y="5062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9270" y="4203968"/>
            <a:ext cx="506241" cy="506241"/>
          </a:xfrm>
          <a:custGeom>
            <a:avLst/>
            <a:gdLst/>
            <a:ahLst/>
            <a:cxnLst/>
            <a:rect r="r" b="b" t="t" l="l"/>
            <a:pathLst>
              <a:path h="506241" w="506241">
                <a:moveTo>
                  <a:pt x="0" y="0"/>
                </a:moveTo>
                <a:lnTo>
                  <a:pt x="506241" y="0"/>
                </a:lnTo>
                <a:lnTo>
                  <a:pt x="506241" y="506241"/>
                </a:lnTo>
                <a:lnTo>
                  <a:pt x="0" y="5062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9324" y="4872134"/>
            <a:ext cx="543585" cy="543585"/>
          </a:xfrm>
          <a:custGeom>
            <a:avLst/>
            <a:gdLst/>
            <a:ahLst/>
            <a:cxnLst/>
            <a:rect r="r" b="b" t="t" l="l"/>
            <a:pathLst>
              <a:path h="543585" w="543585">
                <a:moveTo>
                  <a:pt x="0" y="0"/>
                </a:moveTo>
                <a:lnTo>
                  <a:pt x="543585" y="0"/>
                </a:lnTo>
                <a:lnTo>
                  <a:pt x="543585" y="543585"/>
                </a:lnTo>
                <a:lnTo>
                  <a:pt x="0" y="543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11519" y="8892294"/>
            <a:ext cx="508788" cy="50878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94121" y="8186785"/>
            <a:ext cx="543585" cy="543585"/>
          </a:xfrm>
          <a:custGeom>
            <a:avLst/>
            <a:gdLst/>
            <a:ahLst/>
            <a:cxnLst/>
            <a:rect r="r" b="b" t="t" l="l"/>
            <a:pathLst>
              <a:path h="543585" w="543585">
                <a:moveTo>
                  <a:pt x="0" y="0"/>
                </a:moveTo>
                <a:lnTo>
                  <a:pt x="543585" y="0"/>
                </a:lnTo>
                <a:lnTo>
                  <a:pt x="543585" y="543584"/>
                </a:lnTo>
                <a:lnTo>
                  <a:pt x="0" y="5435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11519" y="6919071"/>
            <a:ext cx="508788" cy="50878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79270" y="5531614"/>
            <a:ext cx="543585" cy="543585"/>
          </a:xfrm>
          <a:custGeom>
            <a:avLst/>
            <a:gdLst/>
            <a:ahLst/>
            <a:cxnLst/>
            <a:rect r="r" b="b" t="t" l="l"/>
            <a:pathLst>
              <a:path h="543585" w="543585">
                <a:moveTo>
                  <a:pt x="0" y="0"/>
                </a:moveTo>
                <a:lnTo>
                  <a:pt x="543585" y="0"/>
                </a:lnTo>
                <a:lnTo>
                  <a:pt x="543585" y="543585"/>
                </a:lnTo>
                <a:lnTo>
                  <a:pt x="0" y="543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79270" y="6225342"/>
            <a:ext cx="543585" cy="543585"/>
          </a:xfrm>
          <a:custGeom>
            <a:avLst/>
            <a:gdLst/>
            <a:ahLst/>
            <a:cxnLst/>
            <a:rect r="r" b="b" t="t" l="l"/>
            <a:pathLst>
              <a:path h="543585" w="543585">
                <a:moveTo>
                  <a:pt x="0" y="0"/>
                </a:moveTo>
                <a:lnTo>
                  <a:pt x="543585" y="0"/>
                </a:lnTo>
                <a:lnTo>
                  <a:pt x="543585" y="543585"/>
                </a:lnTo>
                <a:lnTo>
                  <a:pt x="0" y="543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1051538" y="887004"/>
            <a:ext cx="8371329" cy="8371296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47127" t="0" r="-47127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971986" y="8056350"/>
            <a:ext cx="7940357" cy="1312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5"/>
              </a:lnSpc>
            </a:pPr>
            <a:r>
              <a:rPr lang="en-US" sz="3019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Design tailored augmentations</a:t>
            </a:r>
          </a:p>
          <a:p>
            <a:pPr algn="l">
              <a:lnSpc>
                <a:spcPts val="5435"/>
              </a:lnSpc>
            </a:pPr>
            <a:r>
              <a:rPr lang="en-US" sz="3019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Implement CBDNet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6895" y="602012"/>
            <a:ext cx="5892501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TASKS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0585" y="3454668"/>
            <a:ext cx="5978067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19191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Paper replication: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79270" y="7469289"/>
            <a:ext cx="7616165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19191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Development of improvements: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0585" y="1535168"/>
            <a:ext cx="3068330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19191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Introduction: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71986" y="4032518"/>
            <a:ext cx="7940357" cy="3370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5"/>
              </a:lnSpc>
            </a:pPr>
            <a:r>
              <a:rPr lang="en-US" sz="3019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Explore the dataset</a:t>
            </a:r>
          </a:p>
          <a:p>
            <a:pPr algn="l">
              <a:lnSpc>
                <a:spcPts val="5435"/>
              </a:lnSpc>
            </a:pPr>
            <a:r>
              <a:rPr lang="en-US" sz="3019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Build a functional pipeline</a:t>
            </a:r>
          </a:p>
          <a:p>
            <a:pPr algn="l">
              <a:lnSpc>
                <a:spcPts val="5435"/>
              </a:lnSpc>
            </a:pPr>
            <a:r>
              <a:rPr lang="en-US" sz="3019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Apply paper-specific augmentations</a:t>
            </a:r>
          </a:p>
          <a:p>
            <a:pPr algn="l">
              <a:lnSpc>
                <a:spcPts val="5435"/>
              </a:lnSpc>
            </a:pPr>
            <a:r>
              <a:rPr lang="en-US" sz="3019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Reproduce all models</a:t>
            </a:r>
          </a:p>
          <a:p>
            <a:pPr algn="l">
              <a:lnSpc>
                <a:spcPts val="5435"/>
              </a:lnSpc>
            </a:pPr>
            <a:r>
              <a:rPr lang="en-US" sz="3019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Evaluate and compare results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71986" y="2075065"/>
            <a:ext cx="7940357" cy="1312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5"/>
              </a:lnSpc>
            </a:pPr>
            <a:r>
              <a:rPr lang="en-US" sz="3019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Understand the oil spill issue</a:t>
            </a:r>
          </a:p>
          <a:p>
            <a:pPr algn="l">
              <a:lnSpc>
                <a:spcPts val="5435"/>
              </a:lnSpc>
            </a:pPr>
            <a:r>
              <a:rPr lang="en-US" sz="3019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Review reference papers and resources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6895" y="602012"/>
            <a:ext cx="8487105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GANTT</a:t>
            </a:r>
          </a:p>
        </p:txBody>
      </p:sp>
      <p:sp>
        <p:nvSpPr>
          <p:cNvPr name="AutoShape 3" id="3"/>
          <p:cNvSpPr/>
          <p:nvPr/>
        </p:nvSpPr>
        <p:spPr>
          <a:xfrm>
            <a:off x="5931126" y="2533875"/>
            <a:ext cx="0" cy="441567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512634" y="3216152"/>
            <a:ext cx="1742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512634" y="3963674"/>
            <a:ext cx="1742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512634" y="4713171"/>
            <a:ext cx="1742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512634" y="5462669"/>
            <a:ext cx="1742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>
            <a:off x="512634" y="6212167"/>
            <a:ext cx="1742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>
            <a:off x="512634" y="6949546"/>
            <a:ext cx="1742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512634" y="3216152"/>
            <a:ext cx="0" cy="443491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464027" y="6357196"/>
            <a:ext cx="5491957" cy="39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b="true" sz="2222" spc="66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Evaluation and Comparison</a:t>
            </a:r>
          </a:p>
        </p:txBody>
      </p:sp>
      <p:sp>
        <p:nvSpPr>
          <p:cNvPr name="AutoShape 12" id="12"/>
          <p:cNvSpPr/>
          <p:nvPr/>
        </p:nvSpPr>
        <p:spPr>
          <a:xfrm>
            <a:off x="5931126" y="3253986"/>
            <a:ext cx="0" cy="439708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512634" y="7651069"/>
            <a:ext cx="1742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602178" y="3356192"/>
            <a:ext cx="3215654" cy="39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b="true" sz="2222" spc="66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Project Management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7363" y="4105689"/>
            <a:ext cx="4729033" cy="39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b="true" sz="2222" spc="66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Research and Familiarization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9214" y="4896692"/>
            <a:ext cx="5491957" cy="39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b="true" sz="2222" spc="66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Data Exploration &amp; Preprocessing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8839" y="5607698"/>
            <a:ext cx="5202332" cy="39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b="true" sz="2222" spc="66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Model Implementation and Training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2040" y="7094575"/>
            <a:ext cx="5289132" cy="39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b="true" sz="2222" spc="66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Documentation &amp; Communication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82777" y="2656785"/>
            <a:ext cx="3013168" cy="39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b="true" sz="2222" spc="66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October 2024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95945" y="2656785"/>
            <a:ext cx="3013168" cy="39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b="true" sz="2222" spc="66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November 2024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09113" y="2656785"/>
            <a:ext cx="3013168" cy="39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b="true" sz="2222" spc="66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December 2024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922281" y="2656785"/>
            <a:ext cx="3013168" cy="39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b="true" sz="2222" spc="66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January 2025</a:t>
            </a:r>
          </a:p>
        </p:txBody>
      </p:sp>
      <p:sp>
        <p:nvSpPr>
          <p:cNvPr name="AutoShape 23" id="23"/>
          <p:cNvSpPr/>
          <p:nvPr/>
        </p:nvSpPr>
        <p:spPr>
          <a:xfrm>
            <a:off x="8895945" y="2552463"/>
            <a:ext cx="0" cy="509860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1923547" y="2533875"/>
            <a:ext cx="0" cy="511719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4893412" y="2533875"/>
            <a:ext cx="0" cy="511719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7719299" y="3353839"/>
            <a:ext cx="2683229" cy="455868"/>
            <a:chOff x="0" y="0"/>
            <a:chExt cx="699505" cy="11884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9505" cy="118843"/>
            </a:xfrm>
            <a:custGeom>
              <a:avLst/>
              <a:gdLst/>
              <a:ahLst/>
              <a:cxnLst/>
              <a:rect r="r" b="b" t="t" l="l"/>
              <a:pathLst>
                <a:path h="118843" w="699505">
                  <a:moveTo>
                    <a:pt x="59421" y="0"/>
                  </a:moveTo>
                  <a:lnTo>
                    <a:pt x="640083" y="0"/>
                  </a:lnTo>
                  <a:cubicBezTo>
                    <a:pt x="655843" y="0"/>
                    <a:pt x="670957" y="6260"/>
                    <a:pt x="682101" y="17404"/>
                  </a:cubicBezTo>
                  <a:cubicBezTo>
                    <a:pt x="693244" y="28548"/>
                    <a:pt x="699505" y="43662"/>
                    <a:pt x="699505" y="59421"/>
                  </a:cubicBezTo>
                  <a:lnTo>
                    <a:pt x="699505" y="59421"/>
                  </a:lnTo>
                  <a:cubicBezTo>
                    <a:pt x="699505" y="75181"/>
                    <a:pt x="693244" y="90295"/>
                    <a:pt x="682101" y="101439"/>
                  </a:cubicBezTo>
                  <a:cubicBezTo>
                    <a:pt x="670957" y="112582"/>
                    <a:pt x="655843" y="118843"/>
                    <a:pt x="640083" y="118843"/>
                  </a:cubicBezTo>
                  <a:lnTo>
                    <a:pt x="59421" y="118843"/>
                  </a:lnTo>
                  <a:cubicBezTo>
                    <a:pt x="43662" y="118843"/>
                    <a:pt x="28548" y="112582"/>
                    <a:pt x="17404" y="101439"/>
                  </a:cubicBezTo>
                  <a:cubicBezTo>
                    <a:pt x="6260" y="90295"/>
                    <a:pt x="0" y="75181"/>
                    <a:pt x="0" y="59421"/>
                  </a:cubicBezTo>
                  <a:lnTo>
                    <a:pt x="0" y="59421"/>
                  </a:lnTo>
                  <a:cubicBezTo>
                    <a:pt x="0" y="43662"/>
                    <a:pt x="6260" y="28548"/>
                    <a:pt x="17404" y="17404"/>
                  </a:cubicBezTo>
                  <a:cubicBezTo>
                    <a:pt x="28548" y="6260"/>
                    <a:pt x="43662" y="0"/>
                    <a:pt x="59421" y="0"/>
                  </a:cubicBezTo>
                  <a:close/>
                </a:path>
              </a:pathLst>
            </a:custGeom>
            <a:solidFill>
              <a:srgbClr val="BDAAF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699505" cy="175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127331" y="4110488"/>
            <a:ext cx="2391662" cy="448717"/>
            <a:chOff x="0" y="0"/>
            <a:chExt cx="623494" cy="11697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23494" cy="116978"/>
            </a:xfrm>
            <a:custGeom>
              <a:avLst/>
              <a:gdLst/>
              <a:ahLst/>
              <a:cxnLst/>
              <a:rect r="r" b="b" t="t" l="l"/>
              <a:pathLst>
                <a:path h="116978" w="623494">
                  <a:moveTo>
                    <a:pt x="58489" y="0"/>
                  </a:moveTo>
                  <a:lnTo>
                    <a:pt x="565005" y="0"/>
                  </a:lnTo>
                  <a:cubicBezTo>
                    <a:pt x="597308" y="0"/>
                    <a:pt x="623494" y="26186"/>
                    <a:pt x="623494" y="58489"/>
                  </a:cubicBezTo>
                  <a:lnTo>
                    <a:pt x="623494" y="58489"/>
                  </a:lnTo>
                  <a:cubicBezTo>
                    <a:pt x="623494" y="74001"/>
                    <a:pt x="617332" y="88878"/>
                    <a:pt x="606363" y="99847"/>
                  </a:cubicBezTo>
                  <a:cubicBezTo>
                    <a:pt x="595395" y="110816"/>
                    <a:pt x="580518" y="116978"/>
                    <a:pt x="565005" y="116978"/>
                  </a:cubicBezTo>
                  <a:lnTo>
                    <a:pt x="58489" y="116978"/>
                  </a:lnTo>
                  <a:cubicBezTo>
                    <a:pt x="42977" y="116978"/>
                    <a:pt x="28100" y="110816"/>
                    <a:pt x="17131" y="99847"/>
                  </a:cubicBezTo>
                  <a:cubicBezTo>
                    <a:pt x="6162" y="88878"/>
                    <a:pt x="0" y="74001"/>
                    <a:pt x="0" y="58489"/>
                  </a:cubicBezTo>
                  <a:lnTo>
                    <a:pt x="0" y="58489"/>
                  </a:lnTo>
                  <a:cubicBezTo>
                    <a:pt x="0" y="42977"/>
                    <a:pt x="6162" y="28100"/>
                    <a:pt x="17131" y="17131"/>
                  </a:cubicBezTo>
                  <a:cubicBezTo>
                    <a:pt x="28100" y="6162"/>
                    <a:pt x="42977" y="0"/>
                    <a:pt x="58489" y="0"/>
                  </a:cubicBezTo>
                  <a:close/>
                </a:path>
              </a:pathLst>
            </a:custGeom>
            <a:solidFill>
              <a:srgbClr val="EC5DD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623494" cy="174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592369" y="4857515"/>
            <a:ext cx="1192824" cy="427932"/>
            <a:chOff x="0" y="0"/>
            <a:chExt cx="310963" cy="11156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10963" cy="111560"/>
            </a:xfrm>
            <a:custGeom>
              <a:avLst/>
              <a:gdLst/>
              <a:ahLst/>
              <a:cxnLst/>
              <a:rect r="r" b="b" t="t" l="l"/>
              <a:pathLst>
                <a:path h="111560" w="310963">
                  <a:moveTo>
                    <a:pt x="55780" y="0"/>
                  </a:moveTo>
                  <a:lnTo>
                    <a:pt x="255184" y="0"/>
                  </a:lnTo>
                  <a:cubicBezTo>
                    <a:pt x="269977" y="0"/>
                    <a:pt x="284165" y="5877"/>
                    <a:pt x="294626" y="16338"/>
                  </a:cubicBezTo>
                  <a:cubicBezTo>
                    <a:pt x="305087" y="26798"/>
                    <a:pt x="310963" y="40986"/>
                    <a:pt x="310963" y="55780"/>
                  </a:cubicBezTo>
                  <a:lnTo>
                    <a:pt x="310963" y="55780"/>
                  </a:lnTo>
                  <a:cubicBezTo>
                    <a:pt x="310963" y="70574"/>
                    <a:pt x="305087" y="84761"/>
                    <a:pt x="294626" y="95222"/>
                  </a:cubicBezTo>
                  <a:cubicBezTo>
                    <a:pt x="284165" y="105683"/>
                    <a:pt x="269977" y="111560"/>
                    <a:pt x="255184" y="111560"/>
                  </a:cubicBezTo>
                  <a:lnTo>
                    <a:pt x="55780" y="111560"/>
                  </a:lnTo>
                  <a:cubicBezTo>
                    <a:pt x="40986" y="111560"/>
                    <a:pt x="26798" y="105683"/>
                    <a:pt x="16338" y="95222"/>
                  </a:cubicBezTo>
                  <a:cubicBezTo>
                    <a:pt x="5877" y="84761"/>
                    <a:pt x="0" y="70574"/>
                    <a:pt x="0" y="55780"/>
                  </a:cubicBezTo>
                  <a:lnTo>
                    <a:pt x="0" y="55780"/>
                  </a:lnTo>
                  <a:cubicBezTo>
                    <a:pt x="0" y="40986"/>
                    <a:pt x="5877" y="26798"/>
                    <a:pt x="16338" y="16338"/>
                  </a:cubicBezTo>
                  <a:cubicBezTo>
                    <a:pt x="26798" y="5877"/>
                    <a:pt x="40986" y="0"/>
                    <a:pt x="55780" y="0"/>
                  </a:cubicBezTo>
                  <a:close/>
                </a:path>
              </a:pathLst>
            </a:custGeom>
            <a:solidFill>
              <a:srgbClr val="BADEC6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310963" cy="168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1518993" y="5614405"/>
            <a:ext cx="1896703" cy="408686"/>
            <a:chOff x="0" y="0"/>
            <a:chExt cx="494461" cy="10654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94461" cy="106542"/>
            </a:xfrm>
            <a:custGeom>
              <a:avLst/>
              <a:gdLst/>
              <a:ahLst/>
              <a:cxnLst/>
              <a:rect r="r" b="b" t="t" l="l"/>
              <a:pathLst>
                <a:path h="106542" w="494461">
                  <a:moveTo>
                    <a:pt x="53271" y="0"/>
                  </a:moveTo>
                  <a:lnTo>
                    <a:pt x="441190" y="0"/>
                  </a:lnTo>
                  <a:cubicBezTo>
                    <a:pt x="470611" y="0"/>
                    <a:pt x="494461" y="23850"/>
                    <a:pt x="494461" y="53271"/>
                  </a:cubicBezTo>
                  <a:lnTo>
                    <a:pt x="494461" y="53271"/>
                  </a:lnTo>
                  <a:cubicBezTo>
                    <a:pt x="494461" y="82692"/>
                    <a:pt x="470611" y="106542"/>
                    <a:pt x="441190" y="106542"/>
                  </a:cubicBezTo>
                  <a:lnTo>
                    <a:pt x="53271" y="106542"/>
                  </a:lnTo>
                  <a:cubicBezTo>
                    <a:pt x="23850" y="106542"/>
                    <a:pt x="0" y="82692"/>
                    <a:pt x="0" y="53271"/>
                  </a:cubicBezTo>
                  <a:lnTo>
                    <a:pt x="0" y="53271"/>
                  </a:lnTo>
                  <a:cubicBezTo>
                    <a:pt x="0" y="23850"/>
                    <a:pt x="23850" y="0"/>
                    <a:pt x="53271" y="0"/>
                  </a:cubicBezTo>
                  <a:close/>
                </a:path>
              </a:pathLst>
            </a:custGeom>
            <a:solidFill>
              <a:srgbClr val="FAE355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494461" cy="163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2027941" y="6374019"/>
            <a:ext cx="2177267" cy="408686"/>
            <a:chOff x="0" y="0"/>
            <a:chExt cx="567603" cy="10654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67603" cy="106542"/>
            </a:xfrm>
            <a:custGeom>
              <a:avLst/>
              <a:gdLst/>
              <a:ahLst/>
              <a:cxnLst/>
              <a:rect r="r" b="b" t="t" l="l"/>
              <a:pathLst>
                <a:path h="106542" w="567603">
                  <a:moveTo>
                    <a:pt x="53271" y="0"/>
                  </a:moveTo>
                  <a:lnTo>
                    <a:pt x="514332" y="0"/>
                  </a:lnTo>
                  <a:cubicBezTo>
                    <a:pt x="543753" y="0"/>
                    <a:pt x="567603" y="23850"/>
                    <a:pt x="567603" y="53271"/>
                  </a:cubicBezTo>
                  <a:lnTo>
                    <a:pt x="567603" y="53271"/>
                  </a:lnTo>
                  <a:cubicBezTo>
                    <a:pt x="567603" y="82692"/>
                    <a:pt x="543753" y="106542"/>
                    <a:pt x="514332" y="106542"/>
                  </a:cubicBezTo>
                  <a:lnTo>
                    <a:pt x="53271" y="106542"/>
                  </a:lnTo>
                  <a:cubicBezTo>
                    <a:pt x="23850" y="106542"/>
                    <a:pt x="0" y="82692"/>
                    <a:pt x="0" y="53271"/>
                  </a:cubicBezTo>
                  <a:lnTo>
                    <a:pt x="0" y="53271"/>
                  </a:lnTo>
                  <a:cubicBezTo>
                    <a:pt x="0" y="23850"/>
                    <a:pt x="23850" y="0"/>
                    <a:pt x="53271" y="0"/>
                  </a:cubicBezTo>
                  <a:close/>
                </a:path>
              </a:pathLst>
            </a:custGeom>
            <a:solidFill>
              <a:srgbClr val="F4C343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567603" cy="163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4205208" y="7074644"/>
            <a:ext cx="2380684" cy="408686"/>
            <a:chOff x="0" y="0"/>
            <a:chExt cx="620633" cy="10654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20633" cy="106542"/>
            </a:xfrm>
            <a:custGeom>
              <a:avLst/>
              <a:gdLst/>
              <a:ahLst/>
              <a:cxnLst/>
              <a:rect r="r" b="b" t="t" l="l"/>
              <a:pathLst>
                <a:path h="106542" w="620633">
                  <a:moveTo>
                    <a:pt x="53271" y="0"/>
                  </a:moveTo>
                  <a:lnTo>
                    <a:pt x="567361" y="0"/>
                  </a:lnTo>
                  <a:cubicBezTo>
                    <a:pt x="596782" y="0"/>
                    <a:pt x="620633" y="23850"/>
                    <a:pt x="620633" y="53271"/>
                  </a:cubicBezTo>
                  <a:lnTo>
                    <a:pt x="620633" y="53271"/>
                  </a:lnTo>
                  <a:cubicBezTo>
                    <a:pt x="620633" y="82692"/>
                    <a:pt x="596782" y="106542"/>
                    <a:pt x="567361" y="106542"/>
                  </a:cubicBezTo>
                  <a:lnTo>
                    <a:pt x="53271" y="106542"/>
                  </a:lnTo>
                  <a:cubicBezTo>
                    <a:pt x="23850" y="106542"/>
                    <a:pt x="0" y="82692"/>
                    <a:pt x="0" y="53271"/>
                  </a:cubicBezTo>
                  <a:lnTo>
                    <a:pt x="0" y="53271"/>
                  </a:lnTo>
                  <a:cubicBezTo>
                    <a:pt x="0" y="23850"/>
                    <a:pt x="23850" y="0"/>
                    <a:pt x="53271" y="0"/>
                  </a:cubicBezTo>
                  <a:close/>
                </a:path>
              </a:pathLst>
            </a:custGeom>
            <a:solidFill>
              <a:srgbClr val="6E96AE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620633" cy="163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44" id="44"/>
          <p:cNvSpPr/>
          <p:nvPr/>
        </p:nvSpPr>
        <p:spPr>
          <a:xfrm>
            <a:off x="17935448" y="2533875"/>
            <a:ext cx="0" cy="511719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 flipH="true" flipV="true">
            <a:off x="5931126" y="2533875"/>
            <a:ext cx="119898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 flipH="true" flipV="true">
            <a:off x="12118809" y="3231039"/>
            <a:ext cx="0" cy="4420099"/>
          </a:xfrm>
          <a:prstGeom prst="line">
            <a:avLst/>
          </a:prstGeom>
          <a:ln cap="flat" w="38100">
            <a:solidFill>
              <a:srgbClr val="FF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7" id="47"/>
          <p:cNvSpPr txBox="true"/>
          <p:nvPr/>
        </p:nvSpPr>
        <p:spPr>
          <a:xfrm rot="0">
            <a:off x="12201094" y="8289244"/>
            <a:ext cx="4008229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400" spc="72">
                <a:solidFill>
                  <a:srgbClr val="FF0000"/>
                </a:solidFill>
                <a:latin typeface="Aileron Bold"/>
                <a:ea typeface="Aileron Bold"/>
                <a:cs typeface="Aileron Bold"/>
                <a:sym typeface="Aileron Bold"/>
              </a:rPr>
              <a:t>Checkpoint 2</a:t>
            </a:r>
          </a:p>
        </p:txBody>
      </p:sp>
      <p:sp>
        <p:nvSpPr>
          <p:cNvPr name="AutoShape 48" id="48"/>
          <p:cNvSpPr/>
          <p:nvPr/>
        </p:nvSpPr>
        <p:spPr>
          <a:xfrm flipH="true" flipV="true">
            <a:off x="12118809" y="7897672"/>
            <a:ext cx="997765" cy="669702"/>
          </a:xfrm>
          <a:prstGeom prst="line">
            <a:avLst/>
          </a:prstGeom>
          <a:ln cap="flat" w="38100">
            <a:solidFill>
              <a:srgbClr val="FF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9" id="49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555" r="0" b="-22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91072" y="3364011"/>
            <a:ext cx="9754847" cy="296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789"/>
              </a:lnSpc>
              <a:spcBef>
                <a:spcPct val="0"/>
              </a:spcBef>
            </a:pPr>
            <a:r>
              <a:rPr lang="en-US" b="true" sz="8999" spc="269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DATASET EXPLORATION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7211" y="2372948"/>
            <a:ext cx="5450696" cy="2834362"/>
          </a:xfrm>
          <a:custGeom>
            <a:avLst/>
            <a:gdLst/>
            <a:ahLst/>
            <a:cxnLst/>
            <a:rect r="r" b="b" t="t" l="l"/>
            <a:pathLst>
              <a:path h="2834362" w="5450696">
                <a:moveTo>
                  <a:pt x="0" y="0"/>
                </a:moveTo>
                <a:lnTo>
                  <a:pt x="5450696" y="0"/>
                </a:lnTo>
                <a:lnTo>
                  <a:pt x="5450696" y="2834363"/>
                </a:lnTo>
                <a:lnTo>
                  <a:pt x="0" y="2834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57907" y="2372948"/>
            <a:ext cx="5450696" cy="2834362"/>
          </a:xfrm>
          <a:custGeom>
            <a:avLst/>
            <a:gdLst/>
            <a:ahLst/>
            <a:cxnLst/>
            <a:rect r="r" b="b" t="t" l="l"/>
            <a:pathLst>
              <a:path h="2834362" w="5450696">
                <a:moveTo>
                  <a:pt x="0" y="0"/>
                </a:moveTo>
                <a:lnTo>
                  <a:pt x="5450697" y="0"/>
                </a:lnTo>
                <a:lnTo>
                  <a:pt x="5450697" y="2834363"/>
                </a:lnTo>
                <a:lnTo>
                  <a:pt x="0" y="2834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40" y="7060572"/>
            <a:ext cx="3627418" cy="3226428"/>
          </a:xfrm>
          <a:custGeom>
            <a:avLst/>
            <a:gdLst/>
            <a:ahLst/>
            <a:cxnLst/>
            <a:rect r="r" b="b" t="t" l="l"/>
            <a:pathLst>
              <a:path h="3226428" w="3627418">
                <a:moveTo>
                  <a:pt x="0" y="0"/>
                </a:moveTo>
                <a:lnTo>
                  <a:pt x="3627419" y="0"/>
                </a:lnTo>
                <a:lnTo>
                  <a:pt x="3627419" y="3226428"/>
                </a:lnTo>
                <a:lnTo>
                  <a:pt x="0" y="32264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4" t="0" r="0" b="-12713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99713" y="8122777"/>
            <a:ext cx="410719" cy="41071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9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808604" y="2372948"/>
            <a:ext cx="5450696" cy="2834362"/>
            <a:chOff x="0" y="0"/>
            <a:chExt cx="7267595" cy="37791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67595" cy="3779150"/>
            </a:xfrm>
            <a:custGeom>
              <a:avLst/>
              <a:gdLst/>
              <a:ahLst/>
              <a:cxnLst/>
              <a:rect r="r" b="b" t="t" l="l"/>
              <a:pathLst>
                <a:path h="3779150" w="7267595">
                  <a:moveTo>
                    <a:pt x="0" y="0"/>
                  </a:moveTo>
                  <a:lnTo>
                    <a:pt x="7267595" y="0"/>
                  </a:lnTo>
                  <a:lnTo>
                    <a:pt x="7267595" y="3779150"/>
                  </a:lnTo>
                  <a:lnTo>
                    <a:pt x="0" y="3779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1999"/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3633798" y="2338173"/>
              <a:ext cx="381679" cy="563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2400" spc="7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566274" y="864572"/>
              <a:ext cx="266303" cy="563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2400" spc="7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69918" y="2969642"/>
              <a:ext cx="266303" cy="563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2400" spc="7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6735881" y="2196099"/>
              <a:ext cx="266303" cy="563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2400" spc="7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3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192435" y="105807"/>
              <a:ext cx="266303" cy="563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2400" spc="7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4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99713" y="6479900"/>
            <a:ext cx="410719" cy="41071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899713" y="7301338"/>
            <a:ext cx="410719" cy="41071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899713" y="6890619"/>
            <a:ext cx="410719" cy="41071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899713" y="7712057"/>
            <a:ext cx="410719" cy="410719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4C0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405322" y="5455089"/>
            <a:ext cx="2454473" cy="39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314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Original SAR image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27159" y="5455089"/>
            <a:ext cx="2479377" cy="39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314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Ground truth mask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278066" y="5455089"/>
            <a:ext cx="2511772" cy="39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314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Explicit labels mask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663224" y="7234663"/>
            <a:ext cx="1377330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Look-alike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663224" y="6861664"/>
            <a:ext cx="1015826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Oil Spill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671893" y="8093821"/>
            <a:ext cx="679996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Land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663224" y="7646143"/>
            <a:ext cx="599852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Ship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663224" y="6450944"/>
            <a:ext cx="1569244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Sea Surface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220594" y="7189323"/>
            <a:ext cx="1377330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Look-alike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220594" y="6816324"/>
            <a:ext cx="1015826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Oil Spill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229263" y="8048482"/>
            <a:ext cx="679996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Land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220594" y="7600803"/>
            <a:ext cx="599852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Ship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220594" y="6405605"/>
            <a:ext cx="1569244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Sea Surface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457084" y="6403319"/>
            <a:ext cx="410719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400" spc="7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0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457084" y="6806799"/>
            <a:ext cx="410719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400" spc="7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457084" y="8023716"/>
            <a:ext cx="410719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400" spc="7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4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457084" y="7635477"/>
            <a:ext cx="410719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400" spc="7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3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457084" y="7225518"/>
            <a:ext cx="410719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400" spc="7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2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494910" y="530813"/>
            <a:ext cx="7176691" cy="135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7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Images are taken by the ESA Satellite Sentinel-1</a:t>
            </a:r>
          </a:p>
          <a:p>
            <a:pPr algn="ctr">
              <a:lnSpc>
                <a:spcPts val="3600"/>
              </a:lnSpc>
            </a:pPr>
            <a:r>
              <a:rPr lang="en-US" sz="2400" spc="7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All images have dimensions </a:t>
            </a:r>
            <a:r>
              <a:rPr lang="en-US" sz="2400" i="true" spc="72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1250 x 650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spc="7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Patches of dimension </a:t>
            </a:r>
            <a:r>
              <a:rPr lang="en-US" sz="2400" i="true" spc="72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320 x 320</a:t>
            </a:r>
            <a:r>
              <a:rPr lang="en-US" sz="2400" spc="7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are fed to models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72430" y="5817340"/>
            <a:ext cx="432025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i="true" spc="72">
                <a:solidFill>
                  <a:srgbClr val="34495E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3 greyscale identical channels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899713" y="5817340"/>
            <a:ext cx="2134270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i="true" spc="72">
                <a:solidFill>
                  <a:srgbClr val="34495E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3 rgb channels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407621" y="5817340"/>
            <a:ext cx="2190304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i="true" spc="72">
                <a:solidFill>
                  <a:srgbClr val="34495E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1 label channel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555" r="0" b="-22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89421" y="3364011"/>
            <a:ext cx="10656498" cy="296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789"/>
              </a:lnSpc>
              <a:spcBef>
                <a:spcPct val="0"/>
              </a:spcBef>
            </a:pPr>
            <a:r>
              <a:rPr lang="en-US" b="true" sz="8999" spc="269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DATA PREPROCESSING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79730"/>
            <a:ext cx="7418599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PAPER AUGMENTATIONS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704530" y="3179260"/>
            <a:ext cx="7554770" cy="3928480"/>
          </a:xfrm>
          <a:custGeom>
            <a:avLst/>
            <a:gdLst/>
            <a:ahLst/>
            <a:cxnLst/>
            <a:rect r="r" b="b" t="t" l="l"/>
            <a:pathLst>
              <a:path h="3928480" w="7554770">
                <a:moveTo>
                  <a:pt x="0" y="0"/>
                </a:moveTo>
                <a:lnTo>
                  <a:pt x="7554770" y="0"/>
                </a:lnTo>
                <a:lnTo>
                  <a:pt x="7554770" y="3928480"/>
                </a:lnTo>
                <a:lnTo>
                  <a:pt x="0" y="3928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54390"/>
            <a:ext cx="11955936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Starting from the original image, the original paper performs: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29049" y="3179260"/>
            <a:ext cx="7530251" cy="3928480"/>
          </a:xfrm>
          <a:custGeom>
            <a:avLst/>
            <a:gdLst/>
            <a:ahLst/>
            <a:cxnLst/>
            <a:rect r="r" b="b" t="t" l="l"/>
            <a:pathLst>
              <a:path h="3928480" w="7530251">
                <a:moveTo>
                  <a:pt x="0" y="0"/>
                </a:moveTo>
                <a:lnTo>
                  <a:pt x="7530251" y="0"/>
                </a:lnTo>
                <a:lnTo>
                  <a:pt x="7530251" y="3928480"/>
                </a:lnTo>
                <a:lnTo>
                  <a:pt x="0" y="3928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58" t="-3296" r="-1917" b="-379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79730"/>
            <a:ext cx="7418599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PAPER AUGMENTATIONS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454390"/>
            <a:ext cx="11955936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Starting from the original image, the original paper performs: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13481"/>
            <a:ext cx="3342084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Normalization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DAGYIVfnYCs</dc:identifier>
  <dcterms:modified xsi:type="dcterms:W3CDTF">2011-08-01T06:04:30Z</dcterms:modified>
  <cp:revision>1</cp:revision>
  <dc:title>SAR_Checkpoint2</dc:title>
</cp:coreProperties>
</file>